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12" y="-114"/>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36"/>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A95DBAC4-48A3-4AE5-94A1-EA7634C1863E}" type="datetimeFigureOut">
              <a:rPr lang="en-US" smtClean="0"/>
              <a:pPr/>
              <a:t>11/13/2011</a:t>
            </a:fld>
            <a:endParaRPr lang="en-US" dirty="0"/>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7ACA60AE-FF3F-4050-973B-6E55BEA3747C}"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E3F00CA7-3502-4B9F-9B40-85B227AEAE89}" type="datetimeFigureOut">
              <a:rPr lang="en-US" smtClean="0"/>
              <a:pPr/>
              <a:t>11/13/2011</a:t>
            </a:fld>
            <a:endParaRPr lang="en-US" dirty="0"/>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552522"/>
            <a:ext cx="3066733" cy="450215"/>
          </a:xfrm>
          <a:prstGeom prst="rect">
            <a:avLst/>
          </a:prstGeom>
        </p:spPr>
        <p:txBody>
          <a:bodyPr vert="horz" lIns="91440" tIns="45720" rIns="91440" bIns="45720" rtlCol="0" anchor="b"/>
          <a:lstStyle>
            <a:lvl1pPr algn="r">
              <a:defRPr sz="1200"/>
            </a:lvl1pPr>
          </a:lstStyle>
          <a:p>
            <a:fld id="{117CDC43-2A4F-4B5B-A629-B03E6D19725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7CDC43-2A4F-4B5B-A629-B03E6D19725E}"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D2D5CAE-4B49-42BD-882A-25204842BA12}" type="datetime1">
              <a:rPr lang="en-US" smtClean="0"/>
              <a:pPr/>
              <a:t>11/13/2011</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A831B-9814-4B4B-B3DE-80A6AE82B7BC}" type="datetime1">
              <a:rPr lang="en-US" smtClean="0"/>
              <a:pPr/>
              <a:t>11/13/2011</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A5A31-5FB7-40CC-A144-D672FAE28DEB}" type="datetime1">
              <a:rPr lang="en-US" smtClean="0"/>
              <a:pPr/>
              <a:t>11/13/2011</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75E2F6-6061-42D0-AAEB-C8781BA5EEA5}" type="datetime1">
              <a:rPr lang="en-US" smtClean="0"/>
              <a:pPr/>
              <a:t>11/13/2011</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A73F9C-DA8B-4BD2-B90B-66D55CCCE781}" type="datetime1">
              <a:rPr lang="en-US" smtClean="0"/>
              <a:pPr/>
              <a:t>11/13/2011</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10AC6-AA6F-438D-A011-0AC138621C23}" type="datetime1">
              <a:rPr lang="en-US" smtClean="0"/>
              <a:pPr/>
              <a:t>11/13/2011</a:t>
            </a:fld>
            <a:endParaRPr lang="en-US" dirty="0"/>
          </a:p>
        </p:txBody>
      </p:sp>
      <p:sp>
        <p:nvSpPr>
          <p:cNvPr id="6" name="Footer Placeholder 5"/>
          <p:cNvSpPr>
            <a:spLocks noGrp="1"/>
          </p:cNvSpPr>
          <p:nvPr>
            <p:ph type="ftr" sz="quarter" idx="11"/>
          </p:nvPr>
        </p:nvSpPr>
        <p:spPr/>
        <p:txBody>
          <a:bodyPr/>
          <a:lstStyle/>
          <a:p>
            <a:r>
              <a:rPr lang="en-US" dirty="0" smtClean="0"/>
              <a:t>March 27, 2008 </a:t>
            </a:r>
            <a:endParaRPr lang="en-US" dirty="0"/>
          </a:p>
        </p:txBody>
      </p:sp>
      <p:sp>
        <p:nvSpPr>
          <p:cNvPr id="7" name="Slide Number Placeholder 6"/>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A5036C-33BF-418E-892A-70DC928758C4}" type="datetime1">
              <a:rPr lang="en-US" smtClean="0"/>
              <a:pPr/>
              <a:t>11/13/2011</a:t>
            </a:fld>
            <a:endParaRPr lang="en-US" dirty="0"/>
          </a:p>
        </p:txBody>
      </p:sp>
      <p:sp>
        <p:nvSpPr>
          <p:cNvPr id="8" name="Footer Placeholder 7"/>
          <p:cNvSpPr>
            <a:spLocks noGrp="1"/>
          </p:cNvSpPr>
          <p:nvPr>
            <p:ph type="ftr" sz="quarter" idx="11"/>
          </p:nvPr>
        </p:nvSpPr>
        <p:spPr/>
        <p:txBody>
          <a:bodyPr/>
          <a:lstStyle/>
          <a:p>
            <a:r>
              <a:rPr lang="en-US" dirty="0" smtClean="0"/>
              <a:t>March 27, 2008 </a:t>
            </a:r>
            <a:endParaRPr lang="en-US" dirty="0"/>
          </a:p>
        </p:txBody>
      </p:sp>
      <p:sp>
        <p:nvSpPr>
          <p:cNvPr id="9" name="Slide Number Placeholder 8"/>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4302BE-7457-4AE8-8802-4CB340B0F1C5}" type="datetime1">
              <a:rPr lang="en-US" smtClean="0"/>
              <a:pPr/>
              <a:t>11/13/2011</a:t>
            </a:fld>
            <a:endParaRPr lang="en-US" dirty="0"/>
          </a:p>
        </p:txBody>
      </p:sp>
      <p:sp>
        <p:nvSpPr>
          <p:cNvPr id="4" name="Footer Placeholder 3"/>
          <p:cNvSpPr>
            <a:spLocks noGrp="1"/>
          </p:cNvSpPr>
          <p:nvPr>
            <p:ph type="ftr" sz="quarter" idx="11"/>
          </p:nvPr>
        </p:nvSpPr>
        <p:spPr/>
        <p:txBody>
          <a:bodyPr/>
          <a:lstStyle/>
          <a:p>
            <a:r>
              <a:rPr lang="en-US" dirty="0" smtClean="0"/>
              <a:t>March 27, 2008 </a:t>
            </a:r>
            <a:endParaRPr lang="en-US" dirty="0"/>
          </a:p>
        </p:txBody>
      </p:sp>
      <p:sp>
        <p:nvSpPr>
          <p:cNvPr id="5" name="Slide Number Placeholder 4"/>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8CEFB-7CA0-4A6F-BCAE-3F890A66017A}" type="datetime1">
              <a:rPr lang="en-US" smtClean="0"/>
              <a:pPr/>
              <a:t>11/13/2011</a:t>
            </a:fld>
            <a:endParaRPr lang="en-US" dirty="0"/>
          </a:p>
        </p:txBody>
      </p:sp>
      <p:sp>
        <p:nvSpPr>
          <p:cNvPr id="3" name="Footer Placeholder 2"/>
          <p:cNvSpPr>
            <a:spLocks noGrp="1"/>
          </p:cNvSpPr>
          <p:nvPr>
            <p:ph type="ftr" sz="quarter" idx="11"/>
          </p:nvPr>
        </p:nvSpPr>
        <p:spPr/>
        <p:txBody>
          <a:bodyPr/>
          <a:lstStyle/>
          <a:p>
            <a:r>
              <a:rPr lang="en-US" dirty="0" smtClean="0"/>
              <a:t>March 27, 2008 </a:t>
            </a:r>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0D6C4B-3DD8-4A22-90DC-8454BEEE836A}" type="datetime1">
              <a:rPr lang="en-US" smtClean="0"/>
              <a:pPr/>
              <a:t>11/13/2011</a:t>
            </a:fld>
            <a:endParaRPr lang="en-US" dirty="0"/>
          </a:p>
        </p:txBody>
      </p:sp>
      <p:sp>
        <p:nvSpPr>
          <p:cNvPr id="6" name="Footer Placeholder 5"/>
          <p:cNvSpPr>
            <a:spLocks noGrp="1"/>
          </p:cNvSpPr>
          <p:nvPr>
            <p:ph type="ftr" sz="quarter" idx="11"/>
          </p:nvPr>
        </p:nvSpPr>
        <p:spPr/>
        <p:txBody>
          <a:bodyPr/>
          <a:lstStyle/>
          <a:p>
            <a:r>
              <a:rPr lang="en-US" dirty="0" smtClean="0"/>
              <a:t>March 27, 2008 </a:t>
            </a:r>
            <a:endParaRPr lang="en-US" dirty="0"/>
          </a:p>
        </p:txBody>
      </p:sp>
      <p:sp>
        <p:nvSpPr>
          <p:cNvPr id="7" name="Slide Number Placeholder 6"/>
          <p:cNvSpPr>
            <a:spLocks noGrp="1"/>
          </p:cNvSpPr>
          <p:nvPr>
            <p:ph type="sldNum" sz="quarter" idx="12"/>
          </p:nvPr>
        </p:nvSpPr>
        <p:spPr/>
        <p:txBody>
          <a:bodyPr/>
          <a:lstStyle/>
          <a:p>
            <a:fld id="{011EBC69-2D1A-483B-ACE6-A42A82EB2D9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710DF78-0760-4765-9671-E28050BE07DC}" type="datetime1">
              <a:rPr lang="en-US" smtClean="0"/>
              <a:pPr/>
              <a:t>11/13/2011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dirty="0" smtClean="0"/>
              <a:t>March 27, 2008 </a:t>
            </a: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011EBC69-2D1A-483B-ACE6-A42A82EB2D9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3288C73-A3A1-4011-A9F8-75A842030549}" type="datetime1">
              <a:rPr lang="en-US" smtClean="0"/>
              <a:pPr/>
              <a:t>11/13/2011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dirty="0" smtClean="0"/>
              <a:t>March 27, 2008 </a:t>
            </a: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11EBC69-2D1A-483B-ACE6-A42A82EB2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brainyquote.com/quotes/quotes/v/vincelomba130743.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brainyquote.com/quotes/quotes/v/vincelomba127517.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smtClean="0"/>
              <a:t>Persuasive Communication</a:t>
            </a:r>
            <a:br>
              <a:rPr lang="en-US" dirty="0" smtClean="0"/>
            </a:br>
            <a:r>
              <a:rPr lang="en-US" sz="2800" dirty="0" smtClean="0"/>
              <a:t>Shane Dent</a:t>
            </a:r>
            <a:br>
              <a:rPr lang="en-US" sz="2800" dirty="0" smtClean="0"/>
            </a:br>
            <a:r>
              <a:rPr lang="en-US" sz="2800" dirty="0" smtClean="0"/>
              <a:t>November 17</a:t>
            </a:r>
            <a:r>
              <a:rPr lang="en-US" sz="2800" dirty="0" smtClean="0"/>
              <a:t>, </a:t>
            </a:r>
            <a:r>
              <a:rPr lang="en-US" sz="2800" dirty="0" smtClean="0"/>
              <a:t>2011</a:t>
            </a:r>
            <a:br>
              <a:rPr lang="en-US" sz="2800" dirty="0" smtClean="0"/>
            </a:br>
            <a:r>
              <a:rPr lang="en-US" sz="2800" dirty="0" smtClean="0"/>
              <a:t/>
            </a:r>
            <a:br>
              <a:rPr lang="en-US" sz="2800" dirty="0" smtClean="0"/>
            </a:br>
            <a:endParaRPr lang="en-US" sz="2800" dirty="0"/>
          </a:p>
        </p:txBody>
      </p:sp>
      <p:sp>
        <p:nvSpPr>
          <p:cNvPr id="5" name="Subtitle 4"/>
          <p:cNvSpPr>
            <a:spLocks noGrp="1"/>
          </p:cNvSpPr>
          <p:nvPr>
            <p:ph type="subTitle" idx="1"/>
          </p:nvPr>
        </p:nvSpPr>
        <p:spPr/>
        <p:txBody>
          <a:bodyPr/>
          <a:lstStyle/>
          <a:p>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0"/>
            <a:ext cx="8077200" cy="4800600"/>
          </a:xfrm>
        </p:spPr>
        <p:txBody>
          <a:bodyPr>
            <a:normAutofit/>
          </a:bodyPr>
          <a:lstStyle/>
          <a:p>
            <a:r>
              <a:rPr lang="en-US" sz="2800" dirty="0" smtClean="0"/>
              <a:t>To be an effective leader in our jobs today one must share a vision with staff that is compelling and persuasive.  </a:t>
            </a:r>
            <a:br>
              <a:rPr lang="en-US" sz="2800" dirty="0" smtClean="0"/>
            </a:br>
            <a:r>
              <a:rPr lang="en-US" sz="2800" dirty="0" smtClean="0"/>
              <a:t/>
            </a:r>
            <a:br>
              <a:rPr lang="en-US" sz="2800" dirty="0" smtClean="0"/>
            </a:br>
            <a:r>
              <a:rPr lang="en-US" sz="2800" dirty="0" smtClean="0"/>
              <a:t>A persuasive communicator  is able to affect change in one’s beliefs, behaviors, and attitudes. </a:t>
            </a:r>
            <a:br>
              <a:rPr lang="en-US" sz="2800" dirty="0" smtClean="0"/>
            </a:br>
            <a:r>
              <a:rPr lang="en-US" sz="2800" dirty="0" smtClean="0"/>
              <a:t/>
            </a:r>
            <a:br>
              <a:rPr lang="en-US" sz="2800" dirty="0" smtClean="0"/>
            </a:br>
            <a:r>
              <a:rPr lang="en-US" sz="2800" dirty="0" smtClean="0"/>
              <a:t>The persuasive leader communicates to align their vision in a way that  propels the organization into a brighter future.  </a:t>
            </a:r>
            <a:endParaRPr lang="en-US" sz="2800" dirty="0"/>
          </a:p>
        </p:txBody>
      </p:sp>
      <p:sp>
        <p:nvSpPr>
          <p:cNvPr id="6" name="Subtitle 5"/>
          <p:cNvSpPr>
            <a:spLocks noGrp="1"/>
          </p:cNvSpPr>
          <p:nvPr>
            <p:ph type="subTitle" idx="1"/>
          </p:nvPr>
        </p:nvSpPr>
        <p:spPr>
          <a:xfrm>
            <a:off x="685800" y="0"/>
            <a:ext cx="80772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10</a:t>
            </a:fld>
            <a:endParaRPr lang="en-US"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Direct persuasion follows a four step motivated sequence.</a:t>
            </a:r>
            <a:br>
              <a:rPr lang="en-US" dirty="0" smtClean="0"/>
            </a:br>
            <a:r>
              <a:rPr lang="en-US" dirty="0" smtClean="0"/>
              <a:t/>
            </a:r>
            <a:br>
              <a:rPr lang="en-US" dirty="0" smtClean="0"/>
            </a:br>
            <a:r>
              <a:rPr lang="en-US" dirty="0" smtClean="0"/>
              <a:t> </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11</a:t>
            </a:fld>
            <a:endParaRPr lang="en-US" dirty="0"/>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077200" cy="4495800"/>
          </a:xfrm>
        </p:spPr>
        <p:txBody>
          <a:bodyPr>
            <a:normAutofit fontScale="90000"/>
          </a:bodyPr>
          <a:lstStyle/>
          <a:p>
            <a:r>
              <a:rPr lang="en-US" dirty="0" smtClean="0">
                <a:solidFill>
                  <a:srgbClr val="00B0F0"/>
                </a:solidFill>
              </a:rPr>
              <a:t>1. Establish your credibility</a:t>
            </a:r>
            <a:r>
              <a:rPr lang="en-US" dirty="0" smtClean="0"/>
              <a:t/>
            </a:r>
            <a:br>
              <a:rPr lang="en-US" dirty="0" smtClean="0"/>
            </a:br>
            <a:r>
              <a:rPr lang="en-US" dirty="0" smtClean="0"/>
              <a:t>      </a:t>
            </a:r>
            <a:r>
              <a:rPr lang="en-US" sz="4000" dirty="0" smtClean="0"/>
              <a:t>- At work, credibility comes from     	relationships and expertise.  People 	are considered to have expertise if 	they have a history of sound 	judgment and are knowledgeable 	in their proposals over a period of 	time.</a:t>
            </a:r>
            <a:endParaRPr lang="en-US" sz="4000" dirty="0"/>
          </a:p>
        </p:txBody>
      </p:sp>
      <p:sp>
        <p:nvSpPr>
          <p:cNvPr id="3" name="Subtitle 2"/>
          <p:cNvSpPr>
            <a:spLocks noGrp="1"/>
          </p:cNvSpPr>
          <p:nvPr>
            <p:ph type="subTitle" idx="1"/>
          </p:nvPr>
        </p:nvSpPr>
        <p:spPr>
          <a:xfrm>
            <a:off x="685800" y="152400"/>
            <a:ext cx="8077200" cy="228600"/>
          </a:xfrm>
        </p:spPr>
        <p:txBody>
          <a:bodyPr>
            <a:normAutofit fontScale="8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12</a:t>
            </a:fld>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077200" cy="4724400"/>
          </a:xfrm>
        </p:spPr>
        <p:txBody>
          <a:bodyPr>
            <a:normAutofit fontScale="90000"/>
          </a:bodyPr>
          <a:lstStyle/>
          <a:p>
            <a:r>
              <a:rPr lang="en-US" sz="4000" dirty="0" smtClean="0">
                <a:solidFill>
                  <a:srgbClr val="00B0F0"/>
                </a:solidFill>
              </a:rPr>
              <a:t>2. Frame goals that identify common ground with those you are trying to persuade.</a:t>
            </a:r>
            <a:r>
              <a:rPr lang="en-US" dirty="0" smtClean="0">
                <a:solidFill>
                  <a:srgbClr val="00B0F0"/>
                </a:solidFill>
              </a:rPr>
              <a:t/>
            </a:r>
            <a:br>
              <a:rPr lang="en-US" dirty="0" smtClean="0">
                <a:solidFill>
                  <a:srgbClr val="00B0F0"/>
                </a:solidFill>
              </a:rPr>
            </a:br>
            <a:r>
              <a:rPr lang="en-US" dirty="0" smtClean="0">
                <a:solidFill>
                  <a:srgbClr val="00B0F0"/>
                </a:solidFill>
              </a:rPr>
              <a:t>	</a:t>
            </a:r>
            <a:r>
              <a:rPr lang="en-US" dirty="0" smtClean="0">
                <a:solidFill>
                  <a:srgbClr val="FFC000"/>
                </a:solidFill>
              </a:rPr>
              <a:t>- </a:t>
            </a:r>
            <a:r>
              <a:rPr lang="en-US" sz="3600" dirty="0" smtClean="0">
                <a:solidFill>
                  <a:srgbClr val="FFC000"/>
                </a:solidFill>
              </a:rPr>
              <a:t>Good communicators study the	issues that matter to their peers. They 	are good listeners. They test their ideas 	with trusted contacts, and they are 	willing to compromise their plans if they 	are not working.</a:t>
            </a:r>
            <a:r>
              <a:rPr lang="en-US" sz="3600" dirty="0" smtClean="0">
                <a:solidFill>
                  <a:srgbClr val="00B0F0"/>
                </a:solidFill>
              </a:rPr>
              <a:t/>
            </a:r>
            <a:br>
              <a:rPr lang="en-US" sz="3600" dirty="0" smtClean="0">
                <a:solidFill>
                  <a:srgbClr val="00B0F0"/>
                </a:solidFill>
              </a:rPr>
            </a:br>
            <a:endParaRPr lang="en-US" sz="3600" dirty="0">
              <a:solidFill>
                <a:srgbClr val="00B0F0"/>
              </a:solidFill>
            </a:endParaRPr>
          </a:p>
        </p:txBody>
      </p:sp>
      <p:sp>
        <p:nvSpPr>
          <p:cNvPr id="3" name="Subtitle 2"/>
          <p:cNvSpPr>
            <a:spLocks noGrp="1"/>
          </p:cNvSpPr>
          <p:nvPr>
            <p:ph type="subTitle" idx="1"/>
          </p:nvPr>
        </p:nvSpPr>
        <p:spPr>
          <a:xfrm>
            <a:off x="685800" y="0"/>
            <a:ext cx="8077200" cy="3048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13</a:t>
            </a:fld>
            <a:endParaRPr lang="en-US" dirty="0"/>
          </a:p>
        </p:txBody>
      </p:sp>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0"/>
            <a:ext cx="8077200" cy="4572000"/>
          </a:xfrm>
        </p:spPr>
        <p:txBody>
          <a:bodyPr>
            <a:normAutofit fontScale="90000"/>
          </a:bodyPr>
          <a:lstStyle/>
          <a:p>
            <a:r>
              <a:rPr lang="en-US" dirty="0" smtClean="0">
                <a:solidFill>
                  <a:srgbClr val="00B0F0"/>
                </a:solidFill>
              </a:rPr>
              <a:t>3.  Reinforce your position by using compelling language</a:t>
            </a:r>
            <a:br>
              <a:rPr lang="en-US" dirty="0" smtClean="0">
                <a:solidFill>
                  <a:srgbClr val="00B0F0"/>
                </a:solidFill>
              </a:rPr>
            </a:br>
            <a:r>
              <a:rPr lang="en-US" dirty="0" smtClean="0">
                <a:solidFill>
                  <a:srgbClr val="00B0F0"/>
                </a:solidFill>
              </a:rPr>
              <a:t>	</a:t>
            </a:r>
            <a:r>
              <a:rPr lang="en-US" sz="4400" dirty="0" smtClean="0">
                <a:solidFill>
                  <a:srgbClr val="FFC000"/>
                </a:solidFill>
              </a:rPr>
              <a:t>- Persuade people with good 	data, great analogies, and 	intriguing stories.</a:t>
            </a:r>
            <a:r>
              <a:rPr lang="en-US" sz="4400" dirty="0" smtClean="0">
                <a:solidFill>
                  <a:srgbClr val="00B0F0"/>
                </a:solidFill>
              </a:rPr>
              <a:t/>
            </a:r>
            <a:br>
              <a:rPr lang="en-US" sz="4400" dirty="0" smtClean="0">
                <a:solidFill>
                  <a:srgbClr val="00B0F0"/>
                </a:solidFill>
              </a:rPr>
            </a:br>
            <a:r>
              <a:rPr lang="en-US" sz="4400" dirty="0" smtClean="0">
                <a:solidFill>
                  <a:srgbClr val="00B0F0"/>
                </a:solidFill>
              </a:rPr>
              <a:t>	</a:t>
            </a:r>
            <a:br>
              <a:rPr lang="en-US" sz="4400"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t>
            </a:r>
            <a:endParaRPr lang="en-US" dirty="0">
              <a:solidFill>
                <a:srgbClr val="00B0F0"/>
              </a:solidFill>
            </a:endParaRPr>
          </a:p>
        </p:txBody>
      </p:sp>
      <p:sp>
        <p:nvSpPr>
          <p:cNvPr id="6" name="Subtitle 5"/>
          <p:cNvSpPr>
            <a:spLocks noGrp="1"/>
          </p:cNvSpPr>
          <p:nvPr>
            <p:ph type="subTitle" idx="1"/>
          </p:nvPr>
        </p:nvSpPr>
        <p:spPr>
          <a:xfrm>
            <a:off x="685800" y="0"/>
            <a:ext cx="80772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14</a:t>
            </a:fld>
            <a:endParaRPr lang="en-US" dirty="0"/>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0"/>
            <a:ext cx="8077200" cy="4724400"/>
          </a:xfrm>
        </p:spPr>
        <p:txBody>
          <a:bodyPr>
            <a:normAutofit fontScale="90000"/>
          </a:bodyPr>
          <a:lstStyle/>
          <a:p>
            <a:r>
              <a:rPr lang="en-US" dirty="0" smtClean="0">
                <a:solidFill>
                  <a:srgbClr val="00B0F0"/>
                </a:solidFill>
              </a:rPr>
              <a:t>4. Connect emotionally with your  audience</a:t>
            </a:r>
            <a:br>
              <a:rPr lang="en-US" dirty="0" smtClean="0">
                <a:solidFill>
                  <a:srgbClr val="00B0F0"/>
                </a:solidFill>
              </a:rPr>
            </a:br>
            <a:r>
              <a:rPr lang="en-US" dirty="0" smtClean="0">
                <a:solidFill>
                  <a:srgbClr val="00B0F0"/>
                </a:solidFill>
              </a:rPr>
              <a:t>	</a:t>
            </a:r>
            <a:r>
              <a:rPr lang="en-US" sz="3600" dirty="0" smtClean="0">
                <a:solidFill>
                  <a:srgbClr val="FFC000"/>
                </a:solidFill>
              </a:rPr>
              <a:t>-Good communicators show their own 	emotional commitment to the position 	they are advocating.  They also 	have a sense of their audience’s 	emotional state and adjust their 	tones and arguments accordingly.</a:t>
            </a:r>
            <a:endParaRPr lang="en-US" sz="3600" dirty="0">
              <a:solidFill>
                <a:srgbClr val="00B0F0"/>
              </a:solidFill>
            </a:endParaRPr>
          </a:p>
        </p:txBody>
      </p:sp>
      <p:sp>
        <p:nvSpPr>
          <p:cNvPr id="6" name="Subtitle 5"/>
          <p:cNvSpPr>
            <a:spLocks noGrp="1"/>
          </p:cNvSpPr>
          <p:nvPr>
            <p:ph type="subTitle" idx="1"/>
          </p:nvPr>
        </p:nvSpPr>
        <p:spPr>
          <a:xfrm>
            <a:off x="685800" y="0"/>
            <a:ext cx="80772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15</a:t>
            </a:fld>
            <a:endParaRPr lang="en-US"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algn="ctr"/>
            <a:r>
              <a:rPr lang="en-US" dirty="0" smtClean="0"/>
              <a:t>Four errors to avoid in persuasive communication</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16</a:t>
            </a:fld>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457200"/>
            <a:ext cx="8077200" cy="4572000"/>
          </a:xfrm>
        </p:spPr>
        <p:txBody>
          <a:bodyPr>
            <a:normAutofit/>
          </a:bodyPr>
          <a:lstStyle/>
          <a:p>
            <a:r>
              <a:rPr lang="en-US" dirty="0" smtClean="0">
                <a:solidFill>
                  <a:srgbClr val="00B0F0"/>
                </a:solidFill>
              </a:rPr>
              <a:t>1. Trying to make your case with an up-front hard sell</a:t>
            </a:r>
            <a:br>
              <a:rPr lang="en-US" dirty="0" smtClean="0">
                <a:solidFill>
                  <a:srgbClr val="00B0F0"/>
                </a:solidFill>
              </a:rPr>
            </a:br>
            <a:r>
              <a:rPr lang="en-US" dirty="0" smtClean="0">
                <a:solidFill>
                  <a:srgbClr val="00B0F0"/>
                </a:solidFill>
              </a:rPr>
              <a:t>	</a:t>
            </a:r>
            <a:r>
              <a:rPr lang="en-US" sz="4000" dirty="0" smtClean="0">
                <a:solidFill>
                  <a:srgbClr val="FFC000"/>
                </a:solidFill>
              </a:rPr>
              <a:t>-A strong position at the onset 	gives the audience a target to 	shoot at if opposed.</a:t>
            </a:r>
            <a:endParaRPr lang="en-US" sz="4000" dirty="0">
              <a:solidFill>
                <a:srgbClr val="00B0F0"/>
              </a:solidFill>
            </a:endParaRPr>
          </a:p>
        </p:txBody>
      </p:sp>
      <p:sp>
        <p:nvSpPr>
          <p:cNvPr id="6" name="Subtitle 5"/>
          <p:cNvSpPr>
            <a:spLocks noGrp="1"/>
          </p:cNvSpPr>
          <p:nvPr>
            <p:ph type="subTitle" idx="1"/>
          </p:nvPr>
        </p:nvSpPr>
        <p:spPr>
          <a:xfrm>
            <a:off x="685800" y="228600"/>
            <a:ext cx="8077200" cy="76200"/>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17</a:t>
            </a:fld>
            <a:endParaRPr lang="en-US" dirty="0"/>
          </a:p>
        </p:txBody>
      </p:sp>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077200" cy="4800600"/>
          </a:xfrm>
        </p:spPr>
        <p:txBody>
          <a:bodyPr>
            <a:normAutofit/>
          </a:bodyPr>
          <a:lstStyle/>
          <a:p>
            <a:r>
              <a:rPr lang="en-US" dirty="0" smtClean="0">
                <a:solidFill>
                  <a:srgbClr val="00B0F0"/>
                </a:solidFill>
              </a:rPr>
              <a:t>2. Resisting  compromise</a:t>
            </a:r>
            <a:br>
              <a:rPr lang="en-US" dirty="0" smtClean="0">
                <a:solidFill>
                  <a:srgbClr val="00B0F0"/>
                </a:solidFill>
              </a:rPr>
            </a:br>
            <a:r>
              <a:rPr lang="en-US" sz="4000" dirty="0" smtClean="0">
                <a:solidFill>
                  <a:srgbClr val="00B0F0"/>
                </a:solidFill>
              </a:rPr>
              <a:t>	</a:t>
            </a:r>
            <a:r>
              <a:rPr lang="en-US" sz="4000" dirty="0" smtClean="0">
                <a:solidFill>
                  <a:srgbClr val="FFC000"/>
                </a:solidFill>
              </a:rPr>
              <a:t>-Compromise is not surrender but is essential to constructive persuasion.  Compromise will lead to better and more shared ideas/solutions.</a:t>
            </a:r>
            <a:endParaRPr lang="en-US" sz="4000" dirty="0">
              <a:solidFill>
                <a:srgbClr val="00B0F0"/>
              </a:solidFill>
            </a:endParaRPr>
          </a:p>
        </p:txBody>
      </p:sp>
      <p:sp>
        <p:nvSpPr>
          <p:cNvPr id="3" name="Subtitle 2"/>
          <p:cNvSpPr>
            <a:spLocks noGrp="1"/>
          </p:cNvSpPr>
          <p:nvPr>
            <p:ph type="subTitle" idx="1"/>
          </p:nvPr>
        </p:nvSpPr>
        <p:spPr>
          <a:xfrm>
            <a:off x="685800" y="4648200"/>
            <a:ext cx="8077200" cy="3048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18</a:t>
            </a:fld>
            <a:endParaRPr lang="en-US" dirty="0"/>
          </a:p>
        </p:txBody>
      </p:sp>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0"/>
            <a:ext cx="8077200" cy="4724400"/>
          </a:xfrm>
        </p:spPr>
        <p:txBody>
          <a:bodyPr>
            <a:normAutofit/>
          </a:bodyPr>
          <a:lstStyle/>
          <a:p>
            <a:r>
              <a:rPr lang="en-US" dirty="0" smtClean="0">
                <a:solidFill>
                  <a:srgbClr val="00B0F0"/>
                </a:solidFill>
              </a:rPr>
              <a:t>3. Thinking that persuasion lies in presenting great arguments</a:t>
            </a:r>
            <a:br>
              <a:rPr lang="en-US" dirty="0" smtClean="0">
                <a:solidFill>
                  <a:srgbClr val="00B0F0"/>
                </a:solidFill>
              </a:rPr>
            </a:br>
            <a:r>
              <a:rPr lang="en-US" dirty="0" smtClean="0">
                <a:solidFill>
                  <a:srgbClr val="00B0F0"/>
                </a:solidFill>
              </a:rPr>
              <a:t>	</a:t>
            </a:r>
            <a:r>
              <a:rPr lang="en-US" sz="4000" dirty="0" smtClean="0">
                <a:solidFill>
                  <a:srgbClr val="FFC000"/>
                </a:solidFill>
              </a:rPr>
              <a:t>-Other factors like credibility, 	mutual respect, vivid language, 	emotional commitments weigh 	heavier than great arguments.</a:t>
            </a:r>
            <a:endParaRPr lang="en-US" sz="4000" dirty="0">
              <a:solidFill>
                <a:srgbClr val="00B0F0"/>
              </a:solidFill>
            </a:endParaRPr>
          </a:p>
        </p:txBody>
      </p:sp>
      <p:sp>
        <p:nvSpPr>
          <p:cNvPr id="6" name="Subtitle 5"/>
          <p:cNvSpPr>
            <a:spLocks noGrp="1"/>
          </p:cNvSpPr>
          <p:nvPr>
            <p:ph type="subTitle" idx="1"/>
          </p:nvPr>
        </p:nvSpPr>
        <p:spPr>
          <a:xfrm>
            <a:off x="685800" y="4343399"/>
            <a:ext cx="8077200" cy="914399"/>
          </a:xfrm>
        </p:spPr>
        <p:txBody>
          <a:bodyPr>
            <a:normAutofit/>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19</a:t>
            </a:fld>
            <a:endParaRPr lang="en-US" dirty="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What are qualities of good communication?</a:t>
            </a:r>
            <a:endParaRPr lang="en-US" sz="32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2</a:t>
            </a:fld>
            <a:endParaRPr lang="en-US" dirty="0"/>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0"/>
            <a:ext cx="8077200" cy="4114800"/>
          </a:xfrm>
        </p:spPr>
        <p:txBody>
          <a:bodyPr>
            <a:normAutofit fontScale="90000"/>
          </a:bodyPr>
          <a:lstStyle/>
          <a:p>
            <a:r>
              <a:rPr lang="en-US" dirty="0" smtClean="0">
                <a:solidFill>
                  <a:srgbClr val="00B0F0"/>
                </a:solidFill>
              </a:rPr>
              <a:t>4. Assuming persuasion is a one-time effort</a:t>
            </a:r>
            <a:br>
              <a:rPr lang="en-US" dirty="0" smtClean="0">
                <a:solidFill>
                  <a:srgbClr val="00B0F0"/>
                </a:solidFill>
              </a:rPr>
            </a:br>
            <a:r>
              <a:rPr lang="en-US" dirty="0" smtClean="0">
                <a:solidFill>
                  <a:srgbClr val="00B0F0"/>
                </a:solidFill>
              </a:rPr>
              <a:t>	</a:t>
            </a:r>
            <a:r>
              <a:rPr lang="en-US" sz="4000" dirty="0" smtClean="0">
                <a:solidFill>
                  <a:srgbClr val="FFC000"/>
                </a:solidFill>
              </a:rPr>
              <a:t>-Persuasive conversation is not a 	one-time event and is rarely 	reached the first time.  It is a slow 	and difficult process, but the end 	results are worth the effort.</a:t>
            </a:r>
            <a:r>
              <a:rPr lang="en-US" dirty="0" smtClean="0">
                <a:solidFill>
                  <a:srgbClr val="FFC000"/>
                </a:solidFill>
              </a:rPr>
              <a:t/>
            </a:r>
            <a:br>
              <a:rPr lang="en-US" dirty="0" smtClean="0">
                <a:solidFill>
                  <a:srgbClr val="FFC000"/>
                </a:solidFill>
              </a:rPr>
            </a:br>
            <a:endParaRPr lang="en-US" dirty="0">
              <a:solidFill>
                <a:srgbClr val="00B0F0"/>
              </a:solidFill>
            </a:endParaRPr>
          </a:p>
        </p:txBody>
      </p:sp>
      <p:sp>
        <p:nvSpPr>
          <p:cNvPr id="6" name="Subtitle 5"/>
          <p:cNvSpPr>
            <a:spLocks noGrp="1"/>
          </p:cNvSpPr>
          <p:nvPr>
            <p:ph type="subTitle" idx="1"/>
          </p:nvPr>
        </p:nvSpPr>
        <p:spPr>
          <a:xfrm>
            <a:off x="685800" y="304800"/>
            <a:ext cx="8077200" cy="3810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20</a:t>
            </a:fld>
            <a:endParaRPr lang="en-US" dirty="0"/>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Any Questions????</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011EBC69-2D1A-483B-ACE6-A42A82EB2D96}" type="slidenum">
              <a:rPr lang="en-US" smtClean="0"/>
              <a:pPr/>
              <a:t>21</a:t>
            </a:fld>
            <a:endParaRPr lang="en-US" dirty="0"/>
          </a:p>
        </p:txBody>
      </p:sp>
      <p:sp>
        <p:nvSpPr>
          <p:cNvPr id="8" name="Content Placeholder 7"/>
          <p:cNvSpPr>
            <a:spLocks noGrp="1"/>
          </p:cNvSpPr>
          <p:nvPr>
            <p:ph idx="1"/>
          </p:nvPr>
        </p:nvSpPr>
        <p:spPr/>
        <p:txBody>
          <a:bodyPr/>
          <a:lstStyle/>
          <a:p>
            <a:endParaRPr lang="en-US" dirty="0"/>
          </a:p>
        </p:txBody>
      </p:sp>
      <p:pic>
        <p:nvPicPr>
          <p:cNvPr id="1029" name="Picture 5" descr="C:\Program Files\Microsoft Office\MEDIA\CAGCAT10\j0233018.wmf"/>
          <p:cNvPicPr>
            <a:picLocks noChangeAspect="1" noChangeArrowheads="1"/>
          </p:cNvPicPr>
          <p:nvPr/>
        </p:nvPicPr>
        <p:blipFill>
          <a:blip r:embed="rId2" cstate="print"/>
          <a:srcRect/>
          <a:stretch>
            <a:fillRect/>
          </a:stretch>
        </p:blipFill>
        <p:spPr bwMode="auto">
          <a:xfrm>
            <a:off x="609600" y="1905000"/>
            <a:ext cx="8153400" cy="440371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3962400"/>
          </a:xfrm>
        </p:spPr>
        <p:txBody>
          <a:bodyPr>
            <a:normAutofit/>
          </a:bodyPr>
          <a:lstStyle/>
          <a:p>
            <a:r>
              <a:rPr lang="en-US" dirty="0" smtClean="0"/>
              <a:t>Webster Dictionary defines communication as : </a:t>
            </a:r>
            <a:r>
              <a:rPr lang="en-US" i="1" dirty="0" smtClean="0"/>
              <a:t>“ the act of communicating; exchange of ideas, conveyance of information, etc. “</a:t>
            </a:r>
            <a:endParaRPr lang="en-US" i="1"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3</a:t>
            </a:fld>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Who are some people you know that are good communicators?</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4</a:t>
            </a:fld>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8077200" cy="5029200"/>
          </a:xfrm>
        </p:spPr>
        <p:txBody>
          <a:bodyPr>
            <a:normAutofit fontScale="90000"/>
          </a:bodyPr>
          <a:lstStyle/>
          <a:p>
            <a:r>
              <a:rPr lang="en-US" i="1" dirty="0" smtClean="0"/>
              <a:t>“</a:t>
            </a:r>
            <a:r>
              <a:rPr lang="en-US" b="0" i="1" dirty="0" smtClean="0"/>
              <a:t>Leaders aren't born they are made. And they are made just like anything else, through hard work. And that's the price we'll have to pay to achieve that goal, or any goal.” </a:t>
            </a:r>
            <a:r>
              <a:rPr lang="en-US" dirty="0" smtClean="0"/>
              <a:t/>
            </a:r>
            <a:br>
              <a:rPr lang="en-US" dirty="0" smtClean="0"/>
            </a:br>
            <a:r>
              <a:rPr lang="en-US" dirty="0" smtClean="0">
                <a:hlinkClick r:id="rId2" action="ppaction://hlinkfile"/>
              </a:rPr>
              <a:t>Vince Lombardi</a:t>
            </a:r>
            <a:r>
              <a:rPr lang="en-US" dirty="0" smtClean="0"/>
              <a:t> </a:t>
            </a:r>
            <a:br>
              <a:rPr lang="en-US" dirty="0" smtClean="0"/>
            </a:br>
            <a:endParaRPr lang="en-US" dirty="0"/>
          </a:p>
        </p:txBody>
      </p:sp>
      <p:sp>
        <p:nvSpPr>
          <p:cNvPr id="3" name="Subtitle 2"/>
          <p:cNvSpPr>
            <a:spLocks noGrp="1"/>
          </p:cNvSpPr>
          <p:nvPr>
            <p:ph type="subTitle" idx="1"/>
          </p:nvPr>
        </p:nvSpPr>
        <p:spPr>
          <a:xfrm>
            <a:off x="685800" y="152400"/>
            <a:ext cx="8077200" cy="3810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5</a:t>
            </a:fld>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609600"/>
            <a:ext cx="8077200" cy="4419600"/>
          </a:xfrm>
        </p:spPr>
        <p:txBody>
          <a:bodyPr>
            <a:normAutofit fontScale="90000"/>
          </a:bodyPr>
          <a:lstStyle/>
          <a:p>
            <a:r>
              <a:rPr lang="en-US" sz="3600" dirty="0" smtClean="0"/>
              <a:t>“The achievements of an organization are the results of the combined effort of each individual. “</a:t>
            </a:r>
            <a:br>
              <a:rPr lang="en-US" sz="3600" dirty="0" smtClean="0"/>
            </a:br>
            <a:r>
              <a:rPr lang="en-US" sz="3600" dirty="0" smtClean="0"/>
              <a:t/>
            </a:r>
            <a:br>
              <a:rPr lang="en-US" sz="3600" dirty="0" smtClean="0"/>
            </a:br>
            <a:r>
              <a:rPr lang="en-US" sz="3600" dirty="0" smtClean="0"/>
              <a:t>“The difference between a successful person and others is not a lack of strength, not a lack of knowledge, but rather a lack of will.”</a:t>
            </a:r>
            <a:br>
              <a:rPr lang="en-US" sz="3600" dirty="0" smtClean="0"/>
            </a:br>
            <a:r>
              <a:rPr lang="en-US" sz="3600" dirty="0" smtClean="0"/>
              <a:t> </a:t>
            </a:r>
            <a:r>
              <a:rPr lang="en-US" dirty="0" smtClean="0"/>
              <a:t/>
            </a:r>
            <a:br>
              <a:rPr lang="en-US" dirty="0" smtClean="0"/>
            </a:br>
            <a:r>
              <a:rPr lang="en-US" dirty="0" smtClean="0">
                <a:hlinkClick r:id="rId2" action="ppaction://hlinkfile"/>
              </a:rPr>
              <a:t>Vince Lombardi</a:t>
            </a:r>
            <a:r>
              <a:rPr lang="en-US" dirty="0" smtClean="0"/>
              <a:t> </a:t>
            </a:r>
            <a:br>
              <a:rPr lang="en-US" dirty="0" smtClean="0"/>
            </a:br>
            <a:endParaRPr lang="en-US" dirty="0"/>
          </a:p>
        </p:txBody>
      </p:sp>
      <p:sp>
        <p:nvSpPr>
          <p:cNvPr id="6" name="Subtitle 5"/>
          <p:cNvSpPr>
            <a:spLocks noGrp="1"/>
          </p:cNvSpPr>
          <p:nvPr>
            <p:ph type="subTitle" idx="1"/>
          </p:nvPr>
        </p:nvSpPr>
        <p:spPr>
          <a:xfrm flipV="1">
            <a:off x="685800" y="-2362200"/>
            <a:ext cx="8077200" cy="19050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6</a:t>
            </a:fld>
            <a:endParaRPr lang="en-US"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Do you know people that  miscommunicate?</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7</a:t>
            </a:fld>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838200"/>
            <a:ext cx="8077200" cy="4191000"/>
          </a:xfrm>
        </p:spPr>
        <p:txBody>
          <a:bodyPr>
            <a:normAutofit fontScale="90000"/>
          </a:bodyPr>
          <a:lstStyle/>
          <a:p>
            <a:r>
              <a:rPr lang="en-US" sz="2700" dirty="0" smtClean="0"/>
              <a:t>"</a:t>
            </a:r>
            <a:r>
              <a:rPr lang="en-US" sz="2700" i="1" dirty="0" smtClean="0"/>
              <a:t>If you don't know where you are going, you will wind up somewhere else.“</a:t>
            </a:r>
            <a:br>
              <a:rPr lang="en-US" sz="2700" i="1" dirty="0" smtClean="0"/>
            </a:br>
            <a:r>
              <a:rPr lang="en-US" sz="2700" i="1" dirty="0" smtClean="0"/>
              <a:t> </a:t>
            </a:r>
            <a:br>
              <a:rPr lang="en-US" sz="2700" i="1" dirty="0" smtClean="0"/>
            </a:br>
            <a:r>
              <a:rPr lang="en-US" sz="2700" i="1" dirty="0" smtClean="0"/>
              <a:t>"A nickel isn't worth a dime today.“</a:t>
            </a:r>
            <a:br>
              <a:rPr lang="en-US" sz="2700" i="1" dirty="0" smtClean="0"/>
            </a:br>
            <a:r>
              <a:rPr lang="en-US" sz="2700" i="1" dirty="0" smtClean="0"/>
              <a:t/>
            </a:r>
            <a:br>
              <a:rPr lang="en-US" sz="2700" i="1" dirty="0" smtClean="0"/>
            </a:br>
            <a:r>
              <a:rPr lang="en-US" sz="2700" i="1" dirty="0" smtClean="0"/>
              <a:t>"You better cut the pizza in four pieces because I'm not hungry enough to eat six." </a:t>
            </a:r>
            <a:br>
              <a:rPr lang="en-US" sz="2700" i="1" dirty="0" smtClean="0"/>
            </a:br>
            <a:r>
              <a:rPr lang="en-US" sz="2700" i="1" dirty="0" smtClean="0"/>
              <a:t/>
            </a:r>
            <a:br>
              <a:rPr lang="en-US" sz="2700" i="1" dirty="0" smtClean="0"/>
            </a:br>
            <a:r>
              <a:rPr lang="en-US" sz="2700" i="1" dirty="0" smtClean="0"/>
              <a:t>"It was impossible to get a conversation going; everybody was talking too much." </a:t>
            </a:r>
            <a:r>
              <a:rPr lang="en-US" sz="3100" i="1" dirty="0" smtClean="0"/>
              <a:t/>
            </a:r>
            <a:br>
              <a:rPr lang="en-US" sz="3100" i="1" dirty="0" smtClean="0"/>
            </a:br>
            <a:r>
              <a:rPr lang="en-US" sz="3100" b="0" u="sng" dirty="0" smtClean="0">
                <a:solidFill>
                  <a:srgbClr val="00B0F0"/>
                </a:solidFill>
              </a:rPr>
              <a:t>Yogi   Berra</a:t>
            </a:r>
            <a:r>
              <a:rPr lang="en-US" sz="3100" i="1" dirty="0" smtClean="0"/>
              <a:t/>
            </a:r>
            <a:br>
              <a:rPr lang="en-US" sz="3100" i="1" dirty="0" smtClean="0"/>
            </a:br>
            <a:r>
              <a:rPr lang="en-US" sz="3100" i="1" dirty="0" smtClean="0"/>
              <a:t/>
            </a:r>
            <a:br>
              <a:rPr lang="en-US" sz="3100" i="1" dirty="0" smtClean="0"/>
            </a:br>
            <a:r>
              <a:rPr lang="en-US" sz="3100" i="1" dirty="0" smtClean="0"/>
              <a:t/>
            </a:r>
            <a:br>
              <a:rPr lang="en-US" sz="3100" i="1" dirty="0" smtClean="0"/>
            </a:br>
            <a:r>
              <a:rPr lang="en-US" i="1" dirty="0" smtClean="0"/>
              <a:t/>
            </a:r>
            <a:br>
              <a:rPr lang="en-US" i="1" dirty="0" smtClean="0"/>
            </a:br>
            <a:endParaRPr lang="en-US" i="1" dirty="0"/>
          </a:p>
        </p:txBody>
      </p:sp>
      <p:sp>
        <p:nvSpPr>
          <p:cNvPr id="6" name="Subtitle 5"/>
          <p:cNvSpPr>
            <a:spLocks noGrp="1"/>
          </p:cNvSpPr>
          <p:nvPr>
            <p:ph type="subTitle" idx="1"/>
          </p:nvPr>
        </p:nvSpPr>
        <p:spPr>
          <a:xfrm>
            <a:off x="685800" y="533400"/>
            <a:ext cx="8077200" cy="76200"/>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8</a:t>
            </a:fld>
            <a:endParaRPr lang="en-US"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Balancing Nail Activity</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9</a:t>
            </a:fld>
            <a:endParaRPr lang="en-US" dirty="0"/>
          </a:p>
        </p:txBody>
      </p:sp>
      <p:pic>
        <p:nvPicPr>
          <p:cNvPr id="1027" name="Picture 3" descr="C:\Users\Owner\AppData\Local\Microsoft\Windows\Temporary Internet Files\Content.IE5\YUB47ZKY\MPj04011430000[1].jpg"/>
          <p:cNvPicPr>
            <a:picLocks noChangeAspect="1" noChangeArrowheads="1"/>
          </p:cNvPicPr>
          <p:nvPr/>
        </p:nvPicPr>
        <p:blipFill>
          <a:blip r:embed="rId2" cstate="print"/>
          <a:srcRect/>
          <a:stretch>
            <a:fillRect/>
          </a:stretch>
        </p:blipFill>
        <p:spPr bwMode="auto">
          <a:xfrm>
            <a:off x="2057400" y="2743200"/>
            <a:ext cx="5181600" cy="4114800"/>
          </a:xfrm>
          <a:prstGeom prst="rect">
            <a:avLst/>
          </a:prstGeom>
          <a:no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906</TotalTime>
  <Words>260</Words>
  <Application>Microsoft Office PowerPoint</Application>
  <PresentationFormat>On-screen Show (4:3)</PresentationFormat>
  <Paragraphs>43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Persuasive Communication Shane Dent November 17, 2011  </vt:lpstr>
      <vt:lpstr>What are qualities of good communication?</vt:lpstr>
      <vt:lpstr>Webster Dictionary defines communication as : “ the act of communicating; exchange of ideas, conveyance of information, etc. “</vt:lpstr>
      <vt:lpstr>Who are some people you know that are good communicators?</vt:lpstr>
      <vt:lpstr>“Leaders aren't born they are made. And they are made just like anything else, through hard work. And that's the price we'll have to pay to achieve that goal, or any goal.”  Vince Lombardi  </vt:lpstr>
      <vt:lpstr>“The achievements of an organization are the results of the combined effort of each individual. “  “The difference between a successful person and others is not a lack of strength, not a lack of knowledge, but rather a lack of will.”   Vince Lombardi  </vt:lpstr>
      <vt:lpstr>Do you know people that  miscommunicate?</vt:lpstr>
      <vt:lpstr>"If you don't know where you are going, you will wind up somewhere else.“   "A nickel isn't worth a dime today.“  "You better cut the pizza in four pieces because I'm not hungry enough to eat six."   "It was impossible to get a conversation going; everybody was talking too much."  Yogi   Berra    </vt:lpstr>
      <vt:lpstr>Balancing Nail Activity</vt:lpstr>
      <vt:lpstr>To be an effective leader in our jobs today one must share a vision with staff that is compelling and persuasive.    A persuasive communicator  is able to affect change in one’s beliefs, behaviors, and attitudes.   The persuasive leader communicates to align their vision in a way that  propels the organization into a brighter future.  </vt:lpstr>
      <vt:lpstr>Direct persuasion follows a four step motivated sequence.   </vt:lpstr>
      <vt:lpstr>1. Establish your credibility       - At work, credibility comes from      relationships and expertise.  People  are considered to have expertise if  they have a history of sound  judgment and are knowledgeable  in their proposals over a period of  time.</vt:lpstr>
      <vt:lpstr>2. Frame goals that identify common ground with those you are trying to persuade.  - Good communicators study the issues that matter to their peers. They  are good listeners. They test their ideas  with trusted contacts, and they are  willing to compromise their plans if they  are not working. </vt:lpstr>
      <vt:lpstr>3.  Reinforce your position by using compelling language  - Persuade people with good  data, great analogies, and  intriguing stories.     </vt:lpstr>
      <vt:lpstr>4. Connect emotionally with your  audience  -Good communicators show their own  emotional commitment to the position  they are advocating.  They also  have a sense of their audience’s  emotional state and adjust their  tones and arguments accordingly.</vt:lpstr>
      <vt:lpstr>Four errors to avoid in persuasive communication</vt:lpstr>
      <vt:lpstr>1. Trying to make your case with an up-front hard sell  -A strong position at the onset  gives the audience a target to  shoot at if opposed.</vt:lpstr>
      <vt:lpstr>2. Resisting  compromise  -Compromise is not surrender but is essential to constructive persuasion.  Compromise will lead to better and more shared ideas/solutions.</vt:lpstr>
      <vt:lpstr>3. Thinking that persuasion lies in presenting great arguments  -Other factors like credibility,  mutual respect, vivid language,  emotional commitments weigh  heavier than great arguments.</vt:lpstr>
      <vt:lpstr>4. Assuming persuasion is a one-time effort  -Persuasive conversation is not a  one-time event and is rarely  reached the first time.  It is a slow  and difficult process, but the end  results are worth the effort. </vt:lpstr>
      <vt:lpstr>Any Questions????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Communication Shane Dent March 27, 2008</dc:title>
  <dc:creator>Vista0001</dc:creator>
  <cp:lastModifiedBy>Owner</cp:lastModifiedBy>
  <cp:revision>43</cp:revision>
  <dcterms:created xsi:type="dcterms:W3CDTF">2008-03-25T01:10:35Z</dcterms:created>
  <dcterms:modified xsi:type="dcterms:W3CDTF">2011-11-13T19:07:13Z</dcterms:modified>
</cp:coreProperties>
</file>